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hyperlink" Target="https://www.e-sfera.hr/dodatni-digitalni-sadrzaji/9a2d4a9a-c43f-40d7-8b4f-20fbfbda3718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539600" y="1027743"/>
            <a:ext cx="4923039" cy="499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2077" y="48145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 txBox="1"/>
          <p:nvPr/>
        </p:nvSpPr>
        <p:spPr>
          <a:xfrm>
            <a:off x="9006837" y="131740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8375764" y="1999571"/>
            <a:ext cx="27693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POVRATNA ZAMJENICA</a:t>
            </a:r>
            <a:endParaRPr sz="2400" dirty="0"/>
          </a:p>
        </p:txBody>
      </p:sp>
      <p:sp>
        <p:nvSpPr>
          <p:cNvPr id="231" name="Google Shape;231;p22"/>
          <p:cNvSpPr txBox="1"/>
          <p:nvPr/>
        </p:nvSpPr>
        <p:spPr>
          <a:xfrm>
            <a:off x="651164" y="799670"/>
            <a:ext cx="57944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Koga Ana gleda u zrcalu?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1924487" y="1367699"/>
            <a:ext cx="3126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gleda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zrcalu.</a:t>
            </a:r>
            <a:endParaRPr sz="2400" dirty="0"/>
          </a:p>
        </p:txBody>
      </p:sp>
      <p:sp>
        <p:nvSpPr>
          <p:cNvPr id="233" name="Google Shape;233;p22"/>
          <p:cNvSpPr txBox="1"/>
          <p:nvPr/>
        </p:nvSpPr>
        <p:spPr>
          <a:xfrm>
            <a:off x="415674" y="1999571"/>
            <a:ext cx="30769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gleda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zrcalu.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3608594" y="1999571"/>
            <a:ext cx="35409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gleda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zrcalu.</a:t>
            </a:r>
            <a:endParaRPr sz="24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497601" y="2631443"/>
            <a:ext cx="24907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neku drugu Anu</a:t>
            </a:r>
            <a:endParaRPr sz="2400" dirty="0"/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4052" y="3567347"/>
            <a:ext cx="2492193" cy="193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/>
          <p:nvPr/>
        </p:nvSpPr>
        <p:spPr>
          <a:xfrm>
            <a:off x="3660884" y="2610389"/>
            <a:ext cx="27847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samu sebe gleda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3802344" y="2342293"/>
            <a:ext cx="230722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oblika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– sebe, se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sebi, si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sebe, se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–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oblika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– sebi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– sobom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2"/>
          <p:cNvPicPr preferRelativeResize="0"/>
          <p:nvPr/>
        </p:nvPicPr>
        <p:blipFill rotWithShape="1">
          <a:blip r:embed="rId8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 rot="556183">
            <a:off x="5521618" y="2492895"/>
            <a:ext cx="1774618" cy="90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7337172" y="2785795"/>
            <a:ext cx="37441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Povratna zamjenica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zamjenjuje sve osobne zamjenice kada onaj tko obavlja radnju čini to na sebi.</a:t>
            </a:r>
            <a:endParaRPr sz="2400" dirty="0"/>
          </a:p>
        </p:txBody>
      </p:sp>
      <p:sp>
        <p:nvSpPr>
          <p:cNvPr id="241" name="Google Shape;241;p22"/>
          <p:cNvSpPr txBox="1"/>
          <p:nvPr/>
        </p:nvSpPr>
        <p:spPr>
          <a:xfrm>
            <a:off x="1788624" y="862275"/>
            <a:ext cx="56123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sklonidbu povratne zamjenice. Kojih oblika nema? </a:t>
            </a:r>
            <a:endParaRPr sz="2400" dirty="0"/>
          </a:p>
        </p:txBody>
      </p:sp>
      <p:sp>
        <p:nvSpPr>
          <p:cNvPr id="242" name="Google Shape;242;p22"/>
          <p:cNvSpPr txBox="1"/>
          <p:nvPr/>
        </p:nvSpPr>
        <p:spPr>
          <a:xfrm>
            <a:off x="7831339" y="4672849"/>
            <a:ext cx="2680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oblik za N i V.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  <p:bldP spid="231" grpId="2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7" grpId="0"/>
      <p:bldP spid="237" grpId="1"/>
      <p:bldP spid="238" grpId="0"/>
      <p:bldP spid="240" grpId="0"/>
      <p:bldP spid="241" grpId="0"/>
      <p:bldP spid="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23736" y="1310450"/>
            <a:ext cx="4548104" cy="484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0" y="-261703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0419" y="468533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/>
        </p:nvSpPr>
        <p:spPr>
          <a:xfrm>
            <a:off x="8613086" y="1555451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7821881" y="2435798"/>
            <a:ext cx="27823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POVRATNI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GLAGOLI</a:t>
            </a:r>
            <a:endParaRPr sz="2400" dirty="0"/>
          </a:p>
        </p:txBody>
      </p:sp>
      <p:sp>
        <p:nvSpPr>
          <p:cNvPr id="254" name="Google Shape;254;p23"/>
          <p:cNvSpPr txBox="1"/>
          <p:nvPr/>
        </p:nvSpPr>
        <p:spPr>
          <a:xfrm>
            <a:off x="765749" y="690902"/>
            <a:ext cx="6900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glagole u sljedećim rečenicama. Po čemu se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razlikuju?</a:t>
            </a:r>
            <a:r>
              <a:rPr lang="hr-HR" sz="2400" dirty="0">
                <a:ea typeface="Calibri"/>
              </a:rPr>
              <a:t>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Imaju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 isto značenje?  Na koga ili što prelazi radnja?</a:t>
            </a:r>
            <a:endParaRPr sz="2400" dirty="0"/>
          </a:p>
        </p:txBody>
      </p:sp>
      <p:sp>
        <p:nvSpPr>
          <p:cNvPr id="255" name="Google Shape;255;p23"/>
          <p:cNvSpPr txBox="1"/>
          <p:nvPr/>
        </p:nvSpPr>
        <p:spPr>
          <a:xfrm>
            <a:off x="1243509" y="2047840"/>
            <a:ext cx="43891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Češljam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sestru Martu za školu.</a:t>
            </a:r>
            <a:endParaRPr sz="2400" dirty="0"/>
          </a:p>
        </p:txBody>
      </p:sp>
      <p:sp>
        <p:nvSpPr>
          <p:cNvPr id="256" name="Google Shape;256;p23"/>
          <p:cNvSpPr txBox="1"/>
          <p:nvPr/>
        </p:nvSpPr>
        <p:spPr>
          <a:xfrm>
            <a:off x="1243509" y="3004681"/>
            <a:ext cx="43238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Češljam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prije polaska u školu.</a:t>
            </a:r>
            <a:endParaRPr sz="2400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2406928" y="2535879"/>
            <a:ext cx="43197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radnja prelazi na nekog drugog</a:t>
            </a:r>
            <a:endParaRPr sz="2400"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2398069" y="3582933"/>
            <a:ext cx="44998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radnja se vraća na vršitelja radnje, ima povratnu zamjenicu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endParaRPr sz="2400" dirty="0"/>
          </a:p>
        </p:txBody>
      </p:sp>
      <p:pic>
        <p:nvPicPr>
          <p:cNvPr id="259" name="Google Shape;25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8775" y="4613151"/>
            <a:ext cx="3157432" cy="21030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0" name="Google Shape;260;p23"/>
          <p:cNvSpPr txBox="1"/>
          <p:nvPr/>
        </p:nvSpPr>
        <p:spPr>
          <a:xfrm>
            <a:off x="7815009" y="2927507"/>
            <a:ext cx="306247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Povratni su glagoli oni glagoli koji uza se imaju povratnu zamjenicu se (smijem se, umivam se, skrbim se, natječem se).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59759" y="1107570"/>
            <a:ext cx="5017034" cy="486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47703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931" y="465815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7555233" y="1377781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7759350" y="2175455"/>
            <a:ext cx="32157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AKUZATIV ZAMJENICE </a:t>
            </a:r>
            <a:r>
              <a:rPr lang="hr-HR" sz="2400" b="1" i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endParaRPr sz="2400" dirty="0"/>
          </a:p>
        </p:txBody>
      </p:sp>
      <p:sp>
        <p:nvSpPr>
          <p:cNvPr id="272" name="Google Shape;272;p24"/>
          <p:cNvSpPr txBox="1"/>
          <p:nvPr/>
        </p:nvSpPr>
        <p:spPr>
          <a:xfrm>
            <a:off x="1177596" y="705656"/>
            <a:ext cx="67056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ćeš u akuzativu upotrijebiti nenaglašeni oblik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kada oblik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zamjenice </a:t>
            </a:r>
            <a:r>
              <a:rPr lang="hr-HR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1" dirty="0"/>
          </a:p>
        </p:txBody>
      </p:sp>
      <p:sp>
        <p:nvSpPr>
          <p:cNvPr id="273" name="Google Shape;273;p24"/>
          <p:cNvSpPr txBox="1"/>
          <p:nvPr/>
        </p:nvSpPr>
        <p:spPr>
          <a:xfrm>
            <a:off x="597079" y="2408553"/>
            <a:ext cx="31873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Jučer sam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pozvao.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Pozvao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hr-H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pozvao. </a:t>
            </a:r>
            <a:endParaRPr sz="2400" dirty="0"/>
          </a:p>
        </p:txBody>
      </p:sp>
      <p:sp>
        <p:nvSpPr>
          <p:cNvPr id="274" name="Google Shape;274;p24"/>
          <p:cNvSpPr txBox="1"/>
          <p:nvPr/>
        </p:nvSpPr>
        <p:spPr>
          <a:xfrm>
            <a:off x="8007897" y="2847999"/>
            <a:ext cx="332117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Oblik ju upotrebljava se ispred oblika je pomoćnoga glagola biti (npr. Pozvao ju je.) i kada je ispred njega slog je (npr. Nije ju pozvao.). </a:t>
            </a:r>
            <a:endParaRPr sz="2400" dirty="0"/>
          </a:p>
        </p:txBody>
      </p:sp>
      <p:sp>
        <p:nvSpPr>
          <p:cNvPr id="275" name="Google Shape;275;p24"/>
          <p:cNvSpPr txBox="1"/>
          <p:nvPr/>
        </p:nvSpPr>
        <p:spPr>
          <a:xfrm>
            <a:off x="2701636" y="3390083"/>
            <a:ext cx="4387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uz oblik pomoćnog glagola biti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 txBox="1"/>
          <p:nvPr/>
        </p:nvSpPr>
        <p:spPr>
          <a:xfrm>
            <a:off x="2860727" y="4195189"/>
            <a:ext cx="3737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iza sloga koji završava s -je</a:t>
            </a:r>
            <a:endParaRPr sz="2400" dirty="0"/>
          </a:p>
        </p:txBody>
      </p:sp>
      <p:sp>
        <p:nvSpPr>
          <p:cNvPr id="277" name="Google Shape;277;p24"/>
          <p:cNvSpPr txBox="1"/>
          <p:nvPr/>
        </p:nvSpPr>
        <p:spPr>
          <a:xfrm>
            <a:off x="2190748" y="1966668"/>
            <a:ext cx="3402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ona – A nju,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ju, je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449906" y="1256501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4" name="Google Shape;284;p2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7455681" y="1811506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88" name="Google Shape;288;p25"/>
          <p:cNvSpPr txBox="1"/>
          <p:nvPr/>
        </p:nvSpPr>
        <p:spPr>
          <a:xfrm>
            <a:off x="2119821" y="550284"/>
            <a:ext cx="5969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Kada će se zamjenica Vi pisati velikim početnim slovom?</a:t>
            </a:r>
            <a:endParaRPr sz="2400" dirty="0"/>
          </a:p>
        </p:txBody>
      </p:sp>
      <p:sp>
        <p:nvSpPr>
          <p:cNvPr id="289" name="Google Shape;289;p25"/>
          <p:cNvSpPr txBox="1"/>
          <p:nvPr/>
        </p:nvSpPr>
        <p:spPr>
          <a:xfrm>
            <a:off x="613953" y="1516225"/>
            <a:ext cx="49638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Poštovana učiteljice,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Vam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napisati riječi zahvalnosti.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580413" y="3772202"/>
            <a:ext cx="47287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Poštovani učitelji,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želim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napisati riječi zahvalnosti.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1282237" y="2884915"/>
            <a:ext cx="5503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obraćanje jednoj osobi s poštovanjem,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velikim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početnim slovom</a:t>
            </a:r>
            <a:endParaRPr sz="2400" dirty="0"/>
          </a:p>
        </p:txBody>
      </p:sp>
      <p:sp>
        <p:nvSpPr>
          <p:cNvPr id="292" name="Google Shape;292;p25"/>
          <p:cNvSpPr txBox="1"/>
          <p:nvPr/>
        </p:nvSpPr>
        <p:spPr>
          <a:xfrm>
            <a:off x="1400684" y="5022390"/>
            <a:ext cx="42428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obraćanje većem broju osoba,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malim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početnim slovom </a:t>
            </a:r>
            <a:endParaRPr sz="2400" dirty="0"/>
          </a:p>
        </p:txBody>
      </p:sp>
      <p:sp>
        <p:nvSpPr>
          <p:cNvPr id="293" name="Google Shape;293;p25"/>
          <p:cNvSpPr txBox="1"/>
          <p:nvPr/>
        </p:nvSpPr>
        <p:spPr>
          <a:xfrm>
            <a:off x="7842867" y="2884915"/>
            <a:ext cx="30287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zamjenica Vi i njezini oblici: Vas, Vama, Vam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097061" y="12464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596120" y="-261413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/>
          <p:nvPr/>
        </p:nvSpPr>
        <p:spPr>
          <a:xfrm>
            <a:off x="8669052" y="1591186"/>
            <a:ext cx="2546253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8516351" y="2787616"/>
            <a:ext cx="307690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 istaknutih zamjenica te njihov  oblik u nominativu.</a:t>
            </a:r>
            <a:endParaRPr dirty="0"/>
          </a:p>
        </p:txBody>
      </p:sp>
      <p:sp>
        <p:nvSpPr>
          <p:cNvPr id="305" name="Google Shape;305;p26"/>
          <p:cNvSpPr txBox="1"/>
          <p:nvPr/>
        </p:nvSpPr>
        <p:spPr>
          <a:xfrm>
            <a:off x="4397457" y="732290"/>
            <a:ext cx="1089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D, on</a:t>
            </a:r>
            <a:endParaRPr/>
          </a:p>
        </p:txBody>
      </p:sp>
      <p:sp>
        <p:nvSpPr>
          <p:cNvPr id="306" name="Google Shape;306;p26"/>
          <p:cNvSpPr txBox="1"/>
          <p:nvPr/>
        </p:nvSpPr>
        <p:spPr>
          <a:xfrm>
            <a:off x="4397457" y="1172333"/>
            <a:ext cx="1192229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A, oni</a:t>
            </a:r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2580" y="863289"/>
            <a:ext cx="7495463" cy="50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4397457" y="1567443"/>
            <a:ext cx="10561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D, oni</a:t>
            </a: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3305170" y="1939515"/>
            <a:ext cx="10149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A, on</a:t>
            </a:r>
            <a:endParaRPr/>
          </a:p>
        </p:txBody>
      </p:sp>
      <p:sp>
        <p:nvSpPr>
          <p:cNvPr id="310" name="Google Shape;310;p26"/>
          <p:cNvSpPr txBox="1"/>
          <p:nvPr/>
        </p:nvSpPr>
        <p:spPr>
          <a:xfrm>
            <a:off x="5689754" y="2345533"/>
            <a:ext cx="8480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V, ti</a:t>
            </a:r>
            <a:endParaRPr/>
          </a:p>
        </p:txBody>
      </p:sp>
      <p:sp>
        <p:nvSpPr>
          <p:cNvPr id="311" name="Google Shape;311;p26"/>
          <p:cNvSpPr txBox="1"/>
          <p:nvPr/>
        </p:nvSpPr>
        <p:spPr>
          <a:xfrm>
            <a:off x="6841315" y="2337548"/>
            <a:ext cx="13043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A, ti</a:t>
            </a:r>
            <a:endParaRPr/>
          </a:p>
        </p:txBody>
      </p:sp>
      <p:sp>
        <p:nvSpPr>
          <p:cNvPr id="312" name="Google Shape;312;p26"/>
          <p:cNvSpPr txBox="1"/>
          <p:nvPr/>
        </p:nvSpPr>
        <p:spPr>
          <a:xfrm>
            <a:off x="1949747" y="3928284"/>
            <a:ext cx="48954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 </a:t>
            </a:r>
            <a:r>
              <a:rPr lang="hr-HR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hr-H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 poštujem, dragi gospodine!</a:t>
            </a:r>
            <a:endParaRPr/>
          </a:p>
        </p:txBody>
      </p:sp>
      <p:sp>
        <p:nvSpPr>
          <p:cNvPr id="313" name="Google Shape;313;p26"/>
          <p:cNvSpPr txBox="1"/>
          <p:nvPr/>
        </p:nvSpPr>
        <p:spPr>
          <a:xfrm>
            <a:off x="1683982" y="4704622"/>
            <a:ext cx="45911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Mili prijatelji, s radošću mislim na </a:t>
            </a:r>
            <a:r>
              <a:rPr lang="hr-HR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hr-HR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as!</a:t>
            </a:r>
            <a:endParaRPr/>
          </a:p>
        </p:txBody>
      </p:sp>
      <p:cxnSp>
        <p:nvCxnSpPr>
          <p:cNvPr id="314" name="Google Shape;314;p26"/>
          <p:cNvCxnSpPr/>
          <p:nvPr/>
        </p:nvCxnSpPr>
        <p:spPr>
          <a:xfrm>
            <a:off x="2337525" y="5766111"/>
            <a:ext cx="805850" cy="1125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21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403" y="1148255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84706" y="2216811"/>
            <a:ext cx="631320" cy="77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165" y="3117383"/>
            <a:ext cx="663812" cy="7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1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194" y="5172260"/>
            <a:ext cx="677088" cy="77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198091" y="1104646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6" name="Google Shape;326;p27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7" name="Google Shape;327;p27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8" name="Google Shape;328;p27"/>
          <p:cNvSpPr txBox="1"/>
          <p:nvPr/>
        </p:nvSpPr>
        <p:spPr>
          <a:xfrm>
            <a:off x="8228785" y="2149374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29" name="Google Shape;329;p27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0" name="Google Shape;330;p27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769173" y="2700446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7"/>
          <p:cNvSpPr txBox="1"/>
          <p:nvPr/>
        </p:nvSpPr>
        <p:spPr>
          <a:xfrm>
            <a:off x="1842314" y="1085729"/>
            <a:ext cx="180419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tekstovima naših poznatih pisaca pronađi osobne zamjenice.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1842314" y="2425847"/>
            <a:ext cx="149435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i ponovi najvažnije o osobnim zamjenicama.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1842314" y="3964290"/>
            <a:ext cx="16583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osobne zamjenice i povratnu zamjenicu uz kvizove i igrice.</a:t>
            </a:r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5339367" y="1070966"/>
            <a:ext cx="13182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rješavajući nastavne listiće.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5339367" y="2792516"/>
            <a:ext cx="142371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758551"/>
            <a:ext cx="354102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Osobne zamjenice i povratna zamjenica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34601" y="865122"/>
            <a:ext cx="4088658" cy="403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1462" y="2383473"/>
            <a:ext cx="2094747" cy="214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744449" y="1569069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615" r="1383" b="1760"/>
          <a:stretch/>
        </p:blipFill>
        <p:spPr>
          <a:xfrm rot="-163404">
            <a:off x="1047621" y="566002"/>
            <a:ext cx="4068353" cy="554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168244" y="2280654"/>
            <a:ext cx="262137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Nabroji vrste riječi? Koji su dijelovi promjenjive riječi? Kakve su i koje su promjenjive riječi?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96290" y="1061439"/>
            <a:ext cx="5061673" cy="501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3808" y="49017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521356" y="1414864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7509164" y="2312209"/>
            <a:ext cx="36359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Čime su zamijenjeni ključni podatci bitni za otkrivanje imena lika? Prepiši nekoliko rečenica, ali tako da istaknute riječi zamijeniš odgovarajućim imenicama.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316444" y="1151201"/>
            <a:ext cx="6661401" cy="483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Njegov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književni tata rođen je u 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Dresdenu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(Njemačka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Svjetlo dana ugledao je daleke 1928. godine, 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poznaju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mnoga današnja djeca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njim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završava svijet čudesa s vilama, 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vješticama i čarobnjacima, a počinje doba 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uzbudljivih događaja suvremene stvarnosti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plemenit i vedar dječak. Nikad ne 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posustaje pred zaprekama, nego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odlučno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bori za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svoje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pravo. Ima deset godina</a:t>
            </a:r>
            <a:r>
              <a:rPr lang="hr-HR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 pomoć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svojih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prijatelja započeo je </a:t>
            </a: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uzbudljivu i napetu jurnjavu za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njim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4915531" y="1518332"/>
            <a:ext cx="29439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njegov = Emilov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5365143" y="5304856"/>
            <a:ext cx="24392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njim - lopovom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2061438" y="516092"/>
            <a:ext cx="197870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Tko</a:t>
            </a:r>
            <a:r>
              <a:rPr lang="hr-HR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hr-HR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hr-HR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724851" y="1262529"/>
            <a:ext cx="4012663" cy="416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825595" y="144297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9005798" y="2147295"/>
            <a:ext cx="17634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ZAMJENICE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1093272" y="749683"/>
            <a:ext cx="7103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 u paru. Koje su vrste riječi zamijenjene istaknutim zamjenicama u prvome retku?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78273" y="1935694"/>
            <a:ext cx="4736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Njegov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književni tata rođen je 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Dresdenu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383014" y="3061162"/>
            <a:ext cx="4736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Emilov književni tata rođen je u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Dresdenu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5161458" y="1920773"/>
            <a:ext cx="27553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plemenit dječak.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5126224" y="3032066"/>
            <a:ext cx="27562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 je plemenit dječak.</a:t>
            </a:r>
            <a:endParaRPr sz="2400" dirty="0"/>
          </a:p>
        </p:txBody>
      </p:sp>
      <p:cxnSp>
        <p:nvCxnSpPr>
          <p:cNvPr id="142" name="Google Shape;142;p17"/>
          <p:cNvCxnSpPr/>
          <p:nvPr/>
        </p:nvCxnSpPr>
        <p:spPr>
          <a:xfrm flipV="1">
            <a:off x="460614" y="3461272"/>
            <a:ext cx="883277" cy="21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17"/>
          <p:cNvCxnSpPr/>
          <p:nvPr/>
        </p:nvCxnSpPr>
        <p:spPr>
          <a:xfrm>
            <a:off x="5225666" y="3423826"/>
            <a:ext cx="501306" cy="702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081" y="4073586"/>
            <a:ext cx="510342" cy="470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498912" y="4696907"/>
            <a:ext cx="11887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</a:t>
            </a:r>
            <a:endParaRPr sz="2400" dirty="0"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1148" y="4095190"/>
            <a:ext cx="510342" cy="470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5031886" y="4814485"/>
            <a:ext cx="1493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489216" y="2526613"/>
            <a:ext cx="29302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Zamjenice su promjenjive riječi koje zamjenjuju ostale riječi, najčešće imenice i pridjeve.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962072" y="895068"/>
            <a:ext cx="4530823" cy="470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9848" y="4911013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8237177" y="1035698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7532943" y="2431916"/>
            <a:ext cx="3612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Vrste su zamjenica: osobne, povratna, povratno-posvojna, posvojne, pokazne, upitne, odnosne i neodređene.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7821501" y="1916031"/>
            <a:ext cx="30229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VRSTE</a:t>
            </a: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ZAMJENICA</a:t>
            </a:r>
            <a:endParaRPr sz="2400" dirty="0"/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7">
            <a:alphaModFix/>
          </a:blip>
          <a:srcRect l="49809" t="64545" r="31592" b="4997"/>
          <a:stretch/>
        </p:blipFill>
        <p:spPr>
          <a:xfrm>
            <a:off x="3345637" y="2203976"/>
            <a:ext cx="3260197" cy="398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7">
            <a:alphaModFix/>
          </a:blip>
          <a:srcRect l="50353" t="31669" r="31592" b="34789"/>
          <a:stretch/>
        </p:blipFill>
        <p:spPr>
          <a:xfrm>
            <a:off x="360218" y="1526892"/>
            <a:ext cx="3108438" cy="4273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1571623" y="730530"/>
            <a:ext cx="596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Pročitaj sve vrste zamjenica u hrvatskome jeziku.</a:t>
            </a:r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" y="1597622"/>
            <a:ext cx="8090609" cy="407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429352" y="1036402"/>
            <a:ext cx="4657196" cy="463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6636" y="5225958"/>
            <a:ext cx="1601542" cy="15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9006449" y="865124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8477794" y="2168434"/>
            <a:ext cx="1280160" cy="67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8446874" y="1840579"/>
            <a:ext cx="29203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OSOBNE ZAMJENICE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1966463" y="496515"/>
            <a:ext cx="66620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Koga zamjenjuju osobne zamjenice? Tko je govorna, a tko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osoba? Sudjeluje li negovorna osoba u razgovoru?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8374757" y="2293128"/>
            <a:ext cx="344684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Zamjenjuju osobe koje sudjeluju u razgovoru: govornu,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negovornu osobu u jednini te govorne,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sugovorne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negovorne osobe u množini.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638446" y="780259"/>
            <a:ext cx="5217411" cy="515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35188" y="-260947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5602" y="464405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8637929" y="1197092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7571771" y="2000368"/>
            <a:ext cx="32911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SKLONIDBA OSOBNIH ZAMJENICA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1915190" y="567936"/>
            <a:ext cx="58537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Što su po vrsti riječi istaknute riječi? Odredi padež istaknutim riječima. 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354821" y="2158804"/>
            <a:ext cx="4963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Dječak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tiho pričao s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djevojčicom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1" name="Google Shape;191;p20"/>
          <p:cNvSpPr txBox="1"/>
          <p:nvPr/>
        </p:nvSpPr>
        <p:spPr>
          <a:xfrm>
            <a:off x="680006" y="3362876"/>
            <a:ext cx="37915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tiho pričao s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njom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5129489" y="2145973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5032923" y="3416234"/>
            <a:ext cx="1647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zamjenice</a:t>
            </a:r>
            <a:endParaRPr sz="240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598149" y="1748325"/>
            <a:ext cx="3955284" cy="2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                                                I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680006" y="2905708"/>
            <a:ext cx="3226526" cy="40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                                 I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7219313" y="2771080"/>
            <a:ext cx="39146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Osobne zamjenice imaju oblike za jedninu – ja, ti, on (ona, ono) i za množinu – mi, vi, oni (one, ona).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8637929" y="4414637"/>
            <a:ext cx="3282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Sklanjaju se po padežima.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730378" y="4593187"/>
            <a:ext cx="5382518" cy="93046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Prouči sklonidbu osobnih zamjenica u jednini i množini u udžbeniku na 21. str.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23445" y="981130"/>
            <a:ext cx="4772405" cy="47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1820" y="4847408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8220766" y="1494968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7682576" y="2252267"/>
            <a:ext cx="28775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DUŽI I KRAĆI OBLICI</a:t>
            </a:r>
            <a:endParaRPr sz="2400" dirty="0"/>
          </a:p>
        </p:txBody>
      </p:sp>
      <p:sp>
        <p:nvSpPr>
          <p:cNvPr id="210" name="Google Shape;210;p21"/>
          <p:cNvSpPr txBox="1"/>
          <p:nvPr/>
        </p:nvSpPr>
        <p:spPr>
          <a:xfrm>
            <a:off x="2055700" y="653458"/>
            <a:ext cx="6074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sljedeće primjere. Po čemu se razlikuju istaknute zamjenice?</a:t>
            </a:r>
            <a:endParaRPr sz="2400" b="1"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341169" y="2921967"/>
            <a:ext cx="27462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bojim se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3798100" y="2807166"/>
            <a:ext cx="23121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bojim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se.</a:t>
            </a:r>
            <a:endParaRPr sz="2400"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305060" y="1855089"/>
            <a:ext cx="36399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Značajno je pogledala u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njega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14" name="Google Shape;214;p21"/>
          <p:cNvSpPr txBox="1"/>
          <p:nvPr/>
        </p:nvSpPr>
        <p:spPr>
          <a:xfrm>
            <a:off x="3725852" y="1855089"/>
            <a:ext cx="38137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Značajno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pogledala.</a:t>
            </a:r>
            <a:endParaRPr sz="2400" dirty="0"/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3843" y="3577404"/>
            <a:ext cx="804685" cy="83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84734" y="3577404"/>
            <a:ext cx="857345" cy="797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295541" y="4562662"/>
            <a:ext cx="24212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duži, </a:t>
            </a:r>
            <a:endParaRPr lang="hr-HR" sz="2400" b="1" dirty="0" smtClean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naglašeni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oblici</a:t>
            </a:r>
            <a:endParaRPr sz="240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3609594" y="4559464"/>
            <a:ext cx="2207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kraći, 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nenanglašeni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oblici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7487319" y="2611959"/>
            <a:ext cx="343553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Osobne zamjenice maju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dulje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naglašene oblike (npr. </a:t>
            </a:r>
            <a:r>
              <a:rPr lang="hr-HR" sz="2400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mene, meni, mnom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kraće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nenaglašene oblike (npr.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me, mi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u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G, D, 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885</Words>
  <Application>Microsoft Office PowerPoint</Application>
  <PresentationFormat>Široki zaslon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8</cp:revision>
  <dcterms:modified xsi:type="dcterms:W3CDTF">2020-09-11T19:08:27Z</dcterms:modified>
</cp:coreProperties>
</file>